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15.05.2024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63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15.05.2024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3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15.05.2024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1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15.05.2024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9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15.05.2024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94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15.05.2024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192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15.05.2024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607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15.05.2024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5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15.05.2024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4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15.05.2024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57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15.05.2024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6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15.05.2024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1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7056784" cy="26642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Организация профилактической работы по предупреждению употребления ПАВ несовершеннолетними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ПРИЧИНЫ.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 неблагополучие семьи;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Неудовлетворенность жилищными условиями;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 err="1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Безработность</a:t>
            </a: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родителей;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 семье единых норм поведения;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конфликты;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Генетическая предрасположенность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None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 употреблению алкоголя;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Неудачи в учебе;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наркозависимыми лицами;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окружение сверстников;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Косвенная реклама наркотиков в Интернете, рок-музыке, видеофильмах.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07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способствующие</a:t>
            </a:r>
            <a:br>
              <a:rPr lang="ru-RU" sz="3600" b="1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приобщению к ПАВ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Подражание старшим и авторитетным сверстникам;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характера;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Протестные реакции «назло»;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Любопытство;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Подчинение угрозам;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интересов.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62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/>
          <a:lstStyle/>
          <a:p>
            <a:pPr algn="ctr"/>
            <a:r>
              <a:rPr lang="ru-RU" b="1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Альтернатива ПАВ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5"/>
            <a:ext cx="6915074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Крепкие семейные узы;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Активная роль родителей в жизни детей;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Ведение здорового образа жизни;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Совместные семейные походы и праздники;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Семейные традиции;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Вовлечение ребенка в разные кружки, секции.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229"/>
            <a:ext cx="2627784" cy="269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42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РЕКОМЕНДАЦИИ РОДИТЕЛЯМ.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Разговаривайте с ребёнком о наркотиках, курении и алкоголе.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Учитесь слушать.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Давайте советы, но не давите советами.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Поддерживайте в ребёнке самоуважение и думайте о его самореализации.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Подростки, принимающие участие в семейных ужинах, менее склонны к вредным привычкам.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Будьте позитивным образцом для подражания.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Высыпайтесь.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704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984248"/>
            <a:ext cx="7467600" cy="487375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Психоактивные</a:t>
            </a:r>
            <a:r>
              <a:rPr lang="ru-RU" b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вещества (ПАВ)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Clr>
                <a:srgbClr val="FE8637"/>
              </a:buClr>
              <a:buNone/>
            </a:pP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Любое химическое вещество (или смесь) естественного или искусственного происхождения, которое влияет на функционирование центральной нервной системы, приводит к изменению психического состояния.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48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531" y="119675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Ежедневно мы сталкиваемся с негативным воздействием алкогольных напитков и психоактивных веществ не только на улице, но и в образовательных учреждениях. Часто можно  встретить подростков, у которых вредные привычки формируются уже с 10-летнего возраста.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59753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79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Вредные привычки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– это привычки, которые вредят здоровью человека и мешают ему вести здоровый образ жизни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6"/>
          <a:stretch/>
        </p:blipFill>
        <p:spPr bwMode="auto">
          <a:xfrm>
            <a:off x="899592" y="2420888"/>
            <a:ext cx="7126842" cy="415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22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Позитивная профилактика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– это та форма работы, которая позволяет через развитие личности формировать установки на здоровый образ жизни, не "запугивая" детей и подростков. 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Основной акцент позитивной профилактики - развитие личностных качеств и социальных навыков подростков, обучение их новым формам поведения, формирование стрессоустойчивости, воспитание личности, способной самостоятельно и ответственно строить свою жизнь.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72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 зависимости от состояния здоровья, наличия факторов риска заболевания или выраженной патологии можно рассмотреть три вида профилактики: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984248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Первичная профилактика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— система мер предупреждения возникновения и воздействия факторов риска. 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Вторичная профилактика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— комплекс мероприятий, направленных на устранение выраженных факторов риска, которые при определенных условиях (стресс, ослабление иммунитета, чрезмерные нагрузки на любые другие функциональные системы организма) могут привести к возникновению, обострению и рецидиву явления 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Третичная профилактика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– действия, направленные на профилактику рецидивов.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74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560840" cy="5184576"/>
          </a:xfrm>
        </p:spPr>
        <p:txBody>
          <a:bodyPr>
            <a:normAutofit fontScale="85000" lnSpcReduction="20000"/>
          </a:bodyPr>
          <a:lstStyle/>
          <a:p>
            <a:pPr marL="0" lvl="0" indent="0" algn="ctr" defTabSz="449263" fontAlgn="base"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100000"/>
              <a:buNone/>
            </a:pPr>
            <a:r>
              <a:rPr lang="ru-RU" sz="3200" b="1" dirty="0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Цели первичной профилактической деятельности:</a:t>
            </a:r>
          </a:p>
          <a:p>
            <a:pPr marL="0" lvl="0" indent="0" algn="just" defTabSz="449263" fontAlgn="base"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100000"/>
              <a:buNone/>
            </a:pPr>
            <a:r>
              <a:rPr lang="ru-RU" sz="1800" dirty="0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ru-RU" sz="3200" dirty="0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изменение ценностного отношения детей и молодежи к употреблению алкогольных напитков, наркотических и токсических веществ, формирование личной ответственности за свое поведение, обусловливающее снижение спроса на </a:t>
            </a:r>
            <a:r>
              <a:rPr lang="ru-RU" sz="3200" dirty="0" err="1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психоактивные</a:t>
            </a:r>
            <a:r>
              <a:rPr lang="ru-RU" sz="3200" dirty="0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 вещества в молодежной среде.</a:t>
            </a:r>
          </a:p>
          <a:p>
            <a:pPr marL="0" lvl="0" indent="0" algn="just" defTabSz="449263" fontAlgn="base"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ru-RU" sz="3200" dirty="0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сдерживание вовлечения детей и молодежи в прием алкогольных напитков, наркотических и токсических веществ за счет пропаганды здорового образа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8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ЗАДУМАЙТЕСЬ!!!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FE8637"/>
              </a:buClr>
              <a:buNone/>
            </a:pP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Государственного научного центра психиатрии и наркологии среди подростков от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лет:</a:t>
            </a:r>
          </a:p>
          <a:p>
            <a:pPr lvl="0">
              <a:buClr>
                <a:srgbClr val="FE8637"/>
              </a:buClr>
              <a:buFont typeface="Wingdings" pitchFamily="2" charset="2"/>
              <a:buChar char="v"/>
            </a:pP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Спиртные напитки употребляют: </a:t>
            </a:r>
          </a:p>
          <a:p>
            <a:pPr lvl="0">
              <a:buClr>
                <a:srgbClr val="FE8637"/>
              </a:buClr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88%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мальчиков,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93%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девочек;</a:t>
            </a:r>
          </a:p>
          <a:p>
            <a:pPr lvl="0">
              <a:buClr>
                <a:srgbClr val="FE8637"/>
              </a:buClr>
              <a:buFont typeface="Wingdings" pitchFamily="2" charset="2"/>
              <a:buChar char="v"/>
            </a:pP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употребляли наркотические и токсические вещества, хотя бы один раз в жизни:</a:t>
            </a:r>
          </a:p>
          <a:p>
            <a:pPr lvl="0">
              <a:buClr>
                <a:srgbClr val="FE8637"/>
              </a:buClr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мальчиков,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девочек.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6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kern="0" dirty="0" err="1">
                <a:solidFill>
                  <a:srgbClr val="7598D9">
                    <a:lumMod val="50000"/>
                  </a:srgbClr>
                </a:solidFill>
                <a:latin typeface="Garamond"/>
              </a:rPr>
              <a:t>Психоактивные</a:t>
            </a:r>
            <a:r>
              <a:rPr lang="ru-RU" sz="3600" b="1" kern="0" dirty="0">
                <a:solidFill>
                  <a:srgbClr val="7598D9">
                    <a:lumMod val="50000"/>
                  </a:srgbClr>
                </a:solidFill>
                <a:latin typeface="Garamond"/>
              </a:rPr>
              <a:t> вещества (ПАВ):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E8637"/>
              </a:buClr>
              <a:buNone/>
            </a:pPr>
            <a:r>
              <a:rPr lang="ru-RU" sz="3600" b="1" dirty="0">
                <a:solidFill>
                  <a:srgbClr val="7598D9">
                    <a:lumMod val="50000"/>
                  </a:srgbClr>
                </a:solidFill>
              </a:rPr>
              <a:t>алкоголь;</a:t>
            </a:r>
          </a:p>
          <a:p>
            <a:pPr lvl="0">
              <a:buClr>
                <a:srgbClr val="FE8637"/>
              </a:buClr>
              <a:buNone/>
            </a:pPr>
            <a:endParaRPr lang="ru-RU" sz="3600" b="1" dirty="0">
              <a:solidFill>
                <a:srgbClr val="FE8637">
                  <a:lumMod val="50000"/>
                </a:srgbClr>
              </a:solidFill>
            </a:endParaRPr>
          </a:p>
          <a:p>
            <a:pPr lvl="0">
              <a:buClr>
                <a:srgbClr val="FE8637"/>
              </a:buClr>
              <a:buNone/>
            </a:pPr>
            <a:r>
              <a:rPr lang="ru-RU" sz="3600" b="1" dirty="0" err="1" smtClean="0">
                <a:solidFill>
                  <a:srgbClr val="7598D9">
                    <a:lumMod val="50000"/>
                  </a:srgbClr>
                </a:solidFill>
              </a:rPr>
              <a:t>табакокурение</a:t>
            </a:r>
            <a:r>
              <a:rPr lang="ru-RU" sz="3600" b="1" dirty="0">
                <a:solidFill>
                  <a:srgbClr val="7598D9">
                    <a:lumMod val="50000"/>
                  </a:srgbClr>
                </a:solidFill>
              </a:rPr>
              <a:t>;</a:t>
            </a:r>
          </a:p>
          <a:p>
            <a:pPr lvl="0">
              <a:buClr>
                <a:srgbClr val="FE8637"/>
              </a:buClr>
              <a:buNone/>
            </a:pPr>
            <a:endParaRPr lang="ru-RU" sz="3600" b="1" dirty="0">
              <a:solidFill>
                <a:srgbClr val="FE8637">
                  <a:lumMod val="50000"/>
                </a:srgbClr>
              </a:solidFill>
            </a:endParaRPr>
          </a:p>
          <a:p>
            <a:pPr lvl="0">
              <a:buClr>
                <a:srgbClr val="FE8637"/>
              </a:buClr>
              <a:buNone/>
            </a:pPr>
            <a:r>
              <a:rPr lang="ru-RU" sz="3600" b="1" dirty="0" smtClean="0">
                <a:solidFill>
                  <a:srgbClr val="7598D9">
                    <a:lumMod val="50000"/>
                  </a:srgbClr>
                </a:solidFill>
              </a:rPr>
              <a:t>наркотики</a:t>
            </a:r>
            <a:r>
              <a:rPr lang="ru-RU" sz="3600" b="1" dirty="0">
                <a:solidFill>
                  <a:srgbClr val="7598D9">
                    <a:lumMod val="50000"/>
                  </a:srgbClr>
                </a:solidFill>
              </a:rPr>
              <a:t>;</a:t>
            </a:r>
          </a:p>
          <a:p>
            <a:pPr lvl="0">
              <a:buClr>
                <a:srgbClr val="FE8637"/>
              </a:buClr>
              <a:buNone/>
            </a:pPr>
            <a:r>
              <a:rPr lang="ru-RU" sz="3600" b="1" dirty="0" smtClean="0">
                <a:solidFill>
                  <a:srgbClr val="FE8637">
                    <a:lumMod val="50000"/>
                  </a:srgbClr>
                </a:solidFill>
              </a:rPr>
              <a:t>                                      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токсикомания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43" y="1539876"/>
            <a:ext cx="1262063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636912"/>
            <a:ext cx="12255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9160"/>
            <a:ext cx="13652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86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545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SimSun</vt:lpstr>
      <vt:lpstr>Century Schoolbook</vt:lpstr>
      <vt:lpstr>Garamond</vt:lpstr>
      <vt:lpstr>Times New Roman</vt:lpstr>
      <vt:lpstr>Wingdings</vt:lpstr>
      <vt:lpstr>Wingdings 2</vt:lpstr>
      <vt:lpstr>Эркер</vt:lpstr>
      <vt:lpstr>Организация профилактической работы по предупреждению употребления ПАВ несовершеннолетними</vt:lpstr>
      <vt:lpstr>Психоактивные вещества (ПАВ)</vt:lpstr>
      <vt:lpstr>Ежедневно мы сталкиваемся с негативным воздействием алкогольных напитков и психоактивных веществ не только на улице, но и в образовательных учреждениях. Часто можно  встретить подростков, у которых вредные привычки формируются уже с 10-летнего возраста.</vt:lpstr>
      <vt:lpstr>Вредные привычки – это привычки, которые вредят здоровью человека и мешают ему вести здоровый образ жизни</vt:lpstr>
      <vt:lpstr>Презентация PowerPoint</vt:lpstr>
      <vt:lpstr>В зависимости от состояния здоровья, наличия факторов риска заболевания или выраженной патологии можно рассмотреть три вида профилактики:</vt:lpstr>
      <vt:lpstr>Презентация PowerPoint</vt:lpstr>
      <vt:lpstr>ЗАДУМАЙТЕСЬ!!!</vt:lpstr>
      <vt:lpstr>Психоактивные вещества (ПАВ):</vt:lpstr>
      <vt:lpstr>ПРИЧИНЫ.</vt:lpstr>
      <vt:lpstr>Факторы, способствующие приобщению к ПАВ</vt:lpstr>
      <vt:lpstr>Альтернатива ПАВ</vt:lpstr>
      <vt:lpstr>РЕКОМЕНДАЦИИ РОДИТЕЛЯМ.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профилактической работы по предупреждению употребления ПАВ несовершеннолетними</dc:title>
  <dc:creator>Image&amp;Matros ®</dc:creator>
  <cp:lastModifiedBy>№1</cp:lastModifiedBy>
  <cp:revision>9</cp:revision>
  <dcterms:created xsi:type="dcterms:W3CDTF">2021-12-24T08:13:19Z</dcterms:created>
  <dcterms:modified xsi:type="dcterms:W3CDTF">2024-05-15T08:58:24Z</dcterms:modified>
</cp:coreProperties>
</file>